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8292ba8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8292ba8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b25fea0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b25fea0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b25fea0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b25fea0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2be3f6a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2be3f6a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2be3f6a7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2be3f6a7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2be3f6a7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2be3f6a7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b25fea0c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b25fea0c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2be3f6a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2be3f6a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2be3f6a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2be3f6a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b25fea0c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b25fea0c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b25fea0c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b25fea0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8292ba8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8292ba8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b62b0d9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b62b0d9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b25fea0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b25fea0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2be3f6a7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2be3f6a7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2be3f6a7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2be3f6a7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b25fea0c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b25fea0c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b25fea0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b25fea0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b8e80d5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b8e80d5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b8e80d5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b8e80d5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b8e80d5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b8e80d5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8a794f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b8a794f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8292ba84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8292ba84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b8a794f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b8a794f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b8a794f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b8a794f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b8a794f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b8a794f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b25fea0c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b25fea0c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b25fea0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b25fea0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b25fea0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b25fea0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04c78d3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04c78d3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2be3f6a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2be3f6a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b54be23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b54be23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b25fea0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fb25fea0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b25fea0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b25fea0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b54be23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fb54be23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b54be23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b54be23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b54be232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b54be232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b54be23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b54be23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b54be232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b54be232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8292ba8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8292ba8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8292ba84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8292ba8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b62b0d9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b62b0d9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b62b0d9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b62b0d9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04c78d3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04c78d3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b25fea0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b25fea0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04c78d3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04c78d3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04c78d3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004c78d3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04c78d3e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004c78d3e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04c78d3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004c78d3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04c78d3e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04c78d3e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04c78d3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004c78d3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04c78d3e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04c78d3e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04c78d3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004c78d3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04c78d3e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04c78d3e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04c78d3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004c78d3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8292ba8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8292ba8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04c78d3e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004c78d3e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004c78d3e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004c78d3e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04c78d3e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04c78d3e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04c78d3e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04c78d3e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04c78d3e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004c78d3e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04c78d3e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04c78d3e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04c78d3e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04c78d3e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004c78d3e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004c78d3e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04c78d3e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004c78d3e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04c78d3e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04c78d3e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8292ba84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8292ba84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004c78d3e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004c78d3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04c78d3e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04c78d3e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04c78d3e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004c78d3e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04c78d3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004c78d3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04c78d3e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04c78d3e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04c78d3e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04c78d3e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04c78d3e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04c78d3e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04c78d3e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004c78d3e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004c78d3ef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004c78d3ef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004c78d3e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004c78d3e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8292ba8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8292ba8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004c78d3e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004c78d3e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004c78d3e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004c78d3e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004c78d3e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004c78d3e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04c78d3e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004c78d3e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04c78d3e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04c78d3e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04c78d3e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04c78d3e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04c78d3e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004c78d3e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004c78d3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004c78d3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d2be3f6a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d2be3f6a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44ea46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44ea46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towardsdatascience.com/the-ultimate-guide-to-data-cleaning-3969843991d4" TargetMode="External"/><Relationship Id="rId4" Type="http://schemas.openxmlformats.org/officeDocument/2006/relationships/hyperlink" Target="https://towardsdatascience.com/an-extensive-guide-to-exploratory-data-analysis-ddd99a03199e" TargetMode="External"/><Relationship Id="rId5" Type="http://schemas.openxmlformats.org/officeDocument/2006/relationships/hyperlink" Target="https://account.datascience.codata.org/index.php/up-j-dsj/article/view/dsj-2015-002" TargetMode="External"/><Relationship Id="rId6" Type="http://schemas.openxmlformats.org/officeDocument/2006/relationships/hyperlink" Target="https://www.sbctc.edu/resources/documents/colleges-staff/commissions-councils/dgc/data-quality-deminsions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Data Manipulation</a:t>
            </a:r>
            <a:endParaRPr sz="5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Availability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Accessibility</a:t>
            </a:r>
            <a:endParaRPr sz="3200"/>
          </a:p>
        </p:txBody>
      </p:sp>
      <p:pic>
        <p:nvPicPr>
          <p:cNvPr id="116" name="Google Shape;116;p23" title="accessibility_scra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1" y="1468462"/>
            <a:ext cx="3941899" cy="313070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3" title="accessibility_kagg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5" y="1525100"/>
            <a:ext cx="2798700" cy="3017424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3" title="html_file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175" y="4016550"/>
            <a:ext cx="733850" cy="7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24" name="Google Shape;124;p24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5" name="Google Shape;125;p24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6" name="Google Shape;126;p24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32" name="Google Shape;132;p25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3" name="Google Shape;133;p25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4" name="Google Shape;134;p25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5" name="Google Shape;135;p25"/>
          <p:cNvCxnSpPr/>
          <p:nvPr/>
        </p:nvCxnSpPr>
        <p:spPr>
          <a:xfrm rot="10800000">
            <a:off x="7312900" y="2917275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6" name="Google Shape;136;p25"/>
          <p:cNvSpPr txBox="1"/>
          <p:nvPr/>
        </p:nvSpPr>
        <p:spPr>
          <a:xfrm>
            <a:off x="6958750" y="3743775"/>
            <a:ext cx="865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2024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6273700" y="1781650"/>
            <a:ext cx="20784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super model for predicting house prices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43" name="Google Shape;143;p26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4" name="Google Shape;144;p26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5" name="Google Shape;145;p26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6" name="Google Shape;146;p26"/>
          <p:cNvCxnSpPr/>
          <p:nvPr/>
        </p:nvCxnSpPr>
        <p:spPr>
          <a:xfrm rot="10800000">
            <a:off x="7312900" y="2917275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26"/>
          <p:cNvCxnSpPr/>
          <p:nvPr/>
        </p:nvCxnSpPr>
        <p:spPr>
          <a:xfrm rot="10800000">
            <a:off x="1943175" y="2090900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8" name="Google Shape;148;p26"/>
          <p:cNvSpPr txBox="1"/>
          <p:nvPr/>
        </p:nvSpPr>
        <p:spPr>
          <a:xfrm>
            <a:off x="6958750" y="3743775"/>
            <a:ext cx="865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2024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582225" y="1637900"/>
            <a:ext cx="968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2012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6273700" y="1781650"/>
            <a:ext cx="20784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super model for predicting house prices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948825" y="3046450"/>
            <a:ext cx="19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data 🙁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57" name="Google Shape;157;p27" title="otodom_analyt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88" y="2342825"/>
            <a:ext cx="5357425" cy="8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63" name="Google Shape;163;p28" title="otodom_analyt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88" y="1550375"/>
            <a:ext cx="5357425" cy="8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 title="usługa_otodom_cen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575" y="2901975"/>
            <a:ext cx="3898857" cy="162562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70" name="Google Shape;170;p29" title="regulamin_otodom_cz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75" y="2073813"/>
            <a:ext cx="7189050" cy="265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 title="regulamin_otodom_cz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75" y="1535671"/>
            <a:ext cx="3501399" cy="43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Usability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Definition/ Documentation</a:t>
            </a:r>
            <a:endParaRPr sz="3200"/>
          </a:p>
        </p:txBody>
      </p:sp>
      <p:pic>
        <p:nvPicPr>
          <p:cNvPr id="182" name="Google Shape;182;p31" title="NYC_open_data_descri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375" y="1381225"/>
            <a:ext cx="6187249" cy="34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File Formats</a:t>
            </a:r>
            <a:endParaRPr sz="5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Definition/ Documentation</a:t>
            </a:r>
            <a:endParaRPr sz="3200"/>
          </a:p>
        </p:txBody>
      </p:sp>
      <p:pic>
        <p:nvPicPr>
          <p:cNvPr id="188" name="Google Shape;188;p32" title="NYC__open_data_colum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963" y="1315800"/>
            <a:ext cx="6136074" cy="35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195" name="Google Shape;195;p33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203" name="Google Shape;203;p34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 title="kaggle_wynik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377585"/>
            <a:ext cx="4104029" cy="30780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212" name="Google Shape;212;p35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 title="kaggle_wynik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377585"/>
            <a:ext cx="4104029" cy="30780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sp>
        <p:nvSpPr>
          <p:cNvPr id="215" name="Google Shape;215;p35"/>
          <p:cNvSpPr txBox="1"/>
          <p:nvPr/>
        </p:nvSpPr>
        <p:spPr>
          <a:xfrm>
            <a:off x="159175" y="362075"/>
            <a:ext cx="11145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>
                <a:solidFill>
                  <a:schemeClr val="dk2"/>
                </a:solidFill>
              </a:rPr>
              <a:t>👍</a:t>
            </a:r>
            <a:endParaRPr sz="5200">
              <a:solidFill>
                <a:schemeClr val="dk2"/>
              </a:solidFill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7942750" y="445025"/>
            <a:ext cx="17004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5200">
                <a:solidFill>
                  <a:schemeClr val="dk2"/>
                </a:solidFill>
              </a:rPr>
              <a:t>👎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Reliability</a:t>
            </a:r>
            <a:endParaRPr sz="5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27" name="Google Shape;227;p37" title="kevin_uchlejow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0" y="2351650"/>
            <a:ext cx="3992700" cy="6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33" name="Google Shape;233;p38" title="kevin_uchlejow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0" y="2351650"/>
            <a:ext cx="3992700" cy="6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 title="uchlejow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300" y="1297525"/>
            <a:ext cx="4575574" cy="338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40" name="Google Shape;240;p39" title="kevin_not_precise_addr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56825"/>
            <a:ext cx="2910254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 title="kevin_precise_addre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976" y="2656825"/>
            <a:ext cx="4868328" cy="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47" name="Google Shape;247;p40" title="dht2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50" y="1378425"/>
            <a:ext cx="2459574" cy="24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 title="dht1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1378425"/>
            <a:ext cx="2459574" cy="24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925" y="4087600"/>
            <a:ext cx="167782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512" y="4087600"/>
            <a:ext cx="1401200" cy="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56" name="Google Shape;256;p41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 title="kevin_address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13" y="3666075"/>
            <a:ext cx="3501101" cy="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1824150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1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.csv</a:t>
            </a:r>
            <a:endParaRPr sz="3200"/>
          </a:p>
        </p:txBody>
      </p:sp>
      <p:pic>
        <p:nvPicPr>
          <p:cNvPr id="65" name="Google Shape;65;p15" title="file_cs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02" y="1870790"/>
            <a:ext cx="6104700" cy="19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title="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00" y="1956413"/>
            <a:ext cx="1783950" cy="1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64" name="Google Shape;264;p42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 title="kevin_address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13" y="3666075"/>
            <a:ext cx="3501101" cy="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 title="kevin_address_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825" y="3666075"/>
            <a:ext cx="3501080" cy="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1824150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1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6792438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2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75" name="Google Shape;275;p43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134102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 title="kevin_without_marital_stat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3673550"/>
            <a:ext cx="3503699" cy="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82" name="Google Shape;282;p44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134102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 title="kevin_with_marital_stat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38" y="3673550"/>
            <a:ext cx="5327525" cy="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Completeness</a:t>
            </a:r>
            <a:endParaRPr sz="3200"/>
          </a:p>
        </p:txBody>
      </p:sp>
      <p:pic>
        <p:nvPicPr>
          <p:cNvPr id="289" name="Google Shape;289;p45" title="wina_missing_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0" y="1931650"/>
            <a:ext cx="7675001" cy="1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1842150" y="1697050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Presentation Quality</a:t>
            </a:r>
            <a:endParaRPr sz="5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300" name="Google Shape;300;p47" title="readability_col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75" y="1819500"/>
            <a:ext cx="7032050" cy="22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306" name="Google Shape;306;p48" title="readability_fuel_consum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838" y="1924175"/>
            <a:ext cx="7256323" cy="2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312" name="Google Shape;312;p49" title="readability_fuel_consum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23" y="2571750"/>
            <a:ext cx="5978950" cy="16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5685000" y="1444538"/>
            <a:ext cx="3147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MPG (miles per </a:t>
            </a:r>
            <a:r>
              <a:rPr lang="pl" sz="2200">
                <a:solidFill>
                  <a:schemeClr val="dk1"/>
                </a:solidFill>
              </a:rPr>
              <a:t>gallon</a:t>
            </a:r>
            <a:r>
              <a:rPr lang="pl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351375" y="1423850"/>
            <a:ext cx="3536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l/100km (liters per 100km)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315" name="Google Shape;315;p49"/>
          <p:cNvCxnSpPr>
            <a:endCxn id="313" idx="2"/>
          </p:cNvCxnSpPr>
          <p:nvPr/>
        </p:nvCxnSpPr>
        <p:spPr>
          <a:xfrm flipH="1" rot="10800000">
            <a:off x="6900450" y="2068538"/>
            <a:ext cx="35820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9"/>
          <p:cNvCxnSpPr/>
          <p:nvPr/>
        </p:nvCxnSpPr>
        <p:spPr>
          <a:xfrm rot="10800000">
            <a:off x="3438925" y="1928750"/>
            <a:ext cx="3476400" cy="58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22" name="Google Shape;322;p50"/>
          <p:cNvSpPr txBox="1"/>
          <p:nvPr/>
        </p:nvSpPr>
        <p:spPr>
          <a:xfrm>
            <a:off x="1315766" y="1756400"/>
            <a:ext cx="2265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/>
              <a:t>.csv, .tsv</a:t>
            </a:r>
            <a:endParaRPr sz="3700"/>
          </a:p>
        </p:txBody>
      </p:sp>
      <p:pic>
        <p:nvPicPr>
          <p:cNvPr id="323" name="Google Shape;323;p50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0" title="good_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38" y="2504100"/>
            <a:ext cx="4348175" cy="16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75" y="2075175"/>
            <a:ext cx="2394625" cy="23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1"/>
          <p:cNvSpPr txBox="1"/>
          <p:nvPr/>
        </p:nvSpPr>
        <p:spPr>
          <a:xfrm>
            <a:off x="1278400" y="1315750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SQL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32" name="Google Shape;332;p51" title="good_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file_ts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99" y="1912900"/>
            <a:ext cx="6104700" cy="19130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.tsv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500" y="1956413"/>
            <a:ext cx="1783950" cy="1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38" name="Google Shape;338;p52"/>
          <p:cNvSpPr txBox="1"/>
          <p:nvPr/>
        </p:nvSpPr>
        <p:spPr>
          <a:xfrm>
            <a:off x="1236100" y="1069013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.json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39" name="Google Shape;339;p52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 title="good_js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25" y="1805850"/>
            <a:ext cx="2080550" cy="304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46" name="Google Shape;346;p53"/>
          <p:cNvSpPr txBox="1"/>
          <p:nvPr/>
        </p:nvSpPr>
        <p:spPr>
          <a:xfrm>
            <a:off x="1594225" y="1315750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Excel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47" name="Google Shape;347;p53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 title="good_exc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0" y="2069700"/>
            <a:ext cx="4042549" cy="27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54" name="Google Shape;354;p54"/>
          <p:cNvPicPr preferRelativeResize="0"/>
          <p:nvPr/>
        </p:nvPicPr>
        <p:blipFill rotWithShape="1">
          <a:blip r:embed="rId3">
            <a:alphaModFix/>
          </a:blip>
          <a:srcRect b="0" l="238" r="248" t="0"/>
          <a:stretch/>
        </p:blipFill>
        <p:spPr>
          <a:xfrm>
            <a:off x="5517925" y="1315750"/>
            <a:ext cx="2466475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4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4" title="bad_file_p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238" r="248" t="0"/>
          <a:stretch/>
        </p:blipFill>
        <p:spPr>
          <a:xfrm>
            <a:off x="5517925" y="1315750"/>
            <a:ext cx="2466475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72" name="Google Shape;372;p56"/>
          <p:cNvPicPr preferRelativeResize="0"/>
          <p:nvPr/>
        </p:nvPicPr>
        <p:blipFill rotWithShape="1">
          <a:blip r:embed="rId3">
            <a:alphaModFix/>
          </a:blip>
          <a:srcRect b="485" l="0" r="0" t="485"/>
          <a:stretch/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6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Data cleaning</a:t>
            </a:r>
            <a:endParaRPr sz="5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11700" y="17419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Why data cleaning is important</a:t>
            </a:r>
            <a:endParaRPr sz="5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9" title="garbage_in_garbage_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9"/>
          <p:cNvSpPr/>
          <p:nvPr/>
        </p:nvSpPr>
        <p:spPr>
          <a:xfrm>
            <a:off x="388750" y="1846575"/>
            <a:ext cx="3820200" cy="138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1136350" y="1771750"/>
            <a:ext cx="3102600" cy="2011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0">
                <a:solidFill>
                  <a:srgbClr val="115371"/>
                </a:solidFill>
                <a:latin typeface="Impact"/>
                <a:ea typeface="Impact"/>
                <a:cs typeface="Impact"/>
                <a:sym typeface="Impact"/>
              </a:rPr>
              <a:t>GIGO</a:t>
            </a:r>
            <a:endParaRPr sz="9000">
              <a:solidFill>
                <a:srgbClr val="11537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 title="garbage_in_garbage_o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From unstructured data to structured data</a:t>
            </a:r>
            <a:endParaRPr sz="3200"/>
          </a:p>
        </p:txBody>
      </p:sp>
      <p:pic>
        <p:nvPicPr>
          <p:cNvPr id="403" name="Google Shape;403;p61" title="pdf_fil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00" y="1664650"/>
            <a:ext cx="106410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1" title="html_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525" y="3590975"/>
            <a:ext cx="941949" cy="9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1" title="json_fi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900" y="2524150"/>
            <a:ext cx="1355650" cy="13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1" title="database_ic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525" y="2018500"/>
            <a:ext cx="1978200" cy="19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61"/>
          <p:cNvCxnSpPr/>
          <p:nvPr/>
        </p:nvCxnSpPr>
        <p:spPr>
          <a:xfrm>
            <a:off x="2220375" y="2078325"/>
            <a:ext cx="3468900" cy="57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61"/>
          <p:cNvCxnSpPr>
            <a:stCxn id="405" idx="3"/>
          </p:cNvCxnSpPr>
          <p:nvPr/>
        </p:nvCxnSpPr>
        <p:spPr>
          <a:xfrm flipH="1" rot="10800000">
            <a:off x="3308550" y="3162375"/>
            <a:ext cx="2298600" cy="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61"/>
          <p:cNvCxnSpPr/>
          <p:nvPr/>
        </p:nvCxnSpPr>
        <p:spPr>
          <a:xfrm flipH="1" rot="10800000">
            <a:off x="2272700" y="3640750"/>
            <a:ext cx="33792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.json</a:t>
            </a:r>
            <a:endParaRPr sz="320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500" y="1956413"/>
            <a:ext cx="1783950" cy="17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title="file_js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25" y="1311975"/>
            <a:ext cx="2710850" cy="35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irrelevant data</a:t>
            </a:r>
            <a:endParaRPr sz="3200"/>
          </a:p>
        </p:txBody>
      </p:sp>
      <p:pic>
        <p:nvPicPr>
          <p:cNvPr id="415" name="Google Shape;415;p62" title="cleaning_1_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58725"/>
            <a:ext cx="8520599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irrelevant data</a:t>
            </a:r>
            <a:endParaRPr sz="3200"/>
          </a:p>
        </p:txBody>
      </p:sp>
      <p:pic>
        <p:nvPicPr>
          <p:cNvPr id="421" name="Google Shape;421;p63" title="cleaning_2_irrelev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duplicates</a:t>
            </a:r>
            <a:endParaRPr sz="3200"/>
          </a:p>
        </p:txBody>
      </p:sp>
      <p:pic>
        <p:nvPicPr>
          <p:cNvPr id="427" name="Google Shape;427;p64" title="cleaning_2_irrelev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Removing duplicates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33" name="Google Shape;433;p65" title="cleaning_2_irrelevant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 title="cleaning_3_duplicat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duplicates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40" name="Google Shape;440;p66" title="cleaning_3_duplica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Type conversions</a:t>
            </a:r>
            <a:endParaRPr sz="3200"/>
          </a:p>
        </p:txBody>
      </p:sp>
      <p:pic>
        <p:nvPicPr>
          <p:cNvPr id="446" name="Google Shape;446;p67" title="cleaning_3_duplica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67"/>
          <p:cNvCxnSpPr/>
          <p:nvPr/>
        </p:nvCxnSpPr>
        <p:spPr>
          <a:xfrm rot="10800000">
            <a:off x="6421900" y="3782875"/>
            <a:ext cx="0" cy="37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67"/>
          <p:cNvSpPr txBox="1"/>
          <p:nvPr/>
        </p:nvSpPr>
        <p:spPr>
          <a:xfrm>
            <a:off x="5614450" y="4194025"/>
            <a:ext cx="1614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numpy.int64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8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Type conversions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455" name="Google Shape;455;p68"/>
          <p:cNvCxnSpPr/>
          <p:nvPr/>
        </p:nvCxnSpPr>
        <p:spPr>
          <a:xfrm rot="10800000">
            <a:off x="6421900" y="3782875"/>
            <a:ext cx="0" cy="37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8"/>
          <p:cNvSpPr txBox="1"/>
          <p:nvPr/>
        </p:nvSpPr>
        <p:spPr>
          <a:xfrm>
            <a:off x="4022050" y="4201500"/>
            <a:ext cx="4799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pandas._libs.tslibs.timestamps.Timestamp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9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0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  <p:cxnSp>
        <p:nvCxnSpPr>
          <p:cNvPr id="469" name="Google Shape;469;p70"/>
          <p:cNvCxnSpPr/>
          <p:nvPr/>
        </p:nvCxnSpPr>
        <p:spPr>
          <a:xfrm>
            <a:off x="436600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70"/>
          <p:cNvCxnSpPr/>
          <p:nvPr/>
        </p:nvCxnSpPr>
        <p:spPr>
          <a:xfrm>
            <a:off x="697800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70"/>
          <p:cNvSpPr txBox="1"/>
          <p:nvPr/>
        </p:nvSpPr>
        <p:spPr>
          <a:xfrm>
            <a:off x="3872650" y="1300888"/>
            <a:ext cx="986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pounds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2" name="Google Shape;472;p70"/>
          <p:cNvSpPr txBox="1"/>
          <p:nvPr/>
        </p:nvSpPr>
        <p:spPr>
          <a:xfrm>
            <a:off x="5938900" y="1300900"/>
            <a:ext cx="2142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mile per gallon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1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  <p:pic>
        <p:nvPicPr>
          <p:cNvPr id="479" name="Google Shape;479;p71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71"/>
          <p:cNvCxnSpPr/>
          <p:nvPr/>
        </p:nvCxnSpPr>
        <p:spPr>
          <a:xfrm>
            <a:off x="4201525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71"/>
          <p:cNvCxnSpPr/>
          <p:nvPr/>
        </p:nvCxnSpPr>
        <p:spPr>
          <a:xfrm>
            <a:off x="693315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71"/>
          <p:cNvSpPr txBox="1"/>
          <p:nvPr/>
        </p:nvSpPr>
        <p:spPr>
          <a:xfrm>
            <a:off x="3577375" y="1300900"/>
            <a:ext cx="1248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kilograms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3" name="Google Shape;483;p71"/>
          <p:cNvSpPr txBox="1"/>
          <p:nvPr/>
        </p:nvSpPr>
        <p:spPr>
          <a:xfrm>
            <a:off x="5861850" y="1300900"/>
            <a:ext cx="2142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liters per 100 km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.xlsx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500" y="1956413"/>
            <a:ext cx="1783950" cy="17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 title="file_exc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375" y="1465601"/>
            <a:ext cx="6060101" cy="27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2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90" name="Google Shape;490;p72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3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97" name="Google Shape;497;p73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3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99" name="Google Shape;499;p73"/>
          <p:cNvCxnSpPr/>
          <p:nvPr/>
        </p:nvCxnSpPr>
        <p:spPr>
          <a:xfrm rot="10800000">
            <a:off x="5659575" y="3677200"/>
            <a:ext cx="209100" cy="76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05" name="Google Shape;505;p74"/>
          <p:cNvSpPr txBox="1"/>
          <p:nvPr/>
        </p:nvSpPr>
        <p:spPr>
          <a:xfrm>
            <a:off x="911800" y="2450450"/>
            <a:ext cx="79206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100">
                <a:solidFill>
                  <a:schemeClr val="dk1"/>
                </a:solidFill>
              </a:rPr>
              <a:t>Delete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11" name="Google Shape;511;p75"/>
          <p:cNvSpPr txBox="1"/>
          <p:nvPr/>
        </p:nvSpPr>
        <p:spPr>
          <a:xfrm>
            <a:off x="911800" y="2450450"/>
            <a:ext cx="79206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100">
                <a:solidFill>
                  <a:schemeClr val="dk1"/>
                </a:solidFill>
              </a:rPr>
              <a:t>Delete        or        Impute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Deleting rows</a:t>
            </a:r>
            <a:endParaRPr sz="3200"/>
          </a:p>
        </p:txBody>
      </p:sp>
      <p:pic>
        <p:nvPicPr>
          <p:cNvPr id="517" name="Google Shape;517;p76" title="cleaning_5_units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6" title="cleaning_5_units.png"/>
          <p:cNvPicPr preferRelativeResize="0"/>
          <p:nvPr/>
        </p:nvPicPr>
        <p:blipFill rotWithShape="1">
          <a:blip r:embed="rId3">
            <a:alphaModFix/>
          </a:blip>
          <a:srcRect b="0" l="0" r="0" t="82989"/>
          <a:stretch/>
        </p:blipFill>
        <p:spPr>
          <a:xfrm>
            <a:off x="1250650" y="3622750"/>
            <a:ext cx="6642724" cy="3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6" title="cleaning_5_units.png"/>
          <p:cNvPicPr preferRelativeResize="0"/>
          <p:nvPr/>
        </p:nvPicPr>
        <p:blipFill rotWithShape="1">
          <a:blip r:embed="rId3">
            <a:alphaModFix/>
          </a:blip>
          <a:srcRect b="33603" l="0" r="0" t="0"/>
          <a:stretch/>
        </p:blipFill>
        <p:spPr>
          <a:xfrm>
            <a:off x="1250650" y="1994250"/>
            <a:ext cx="6642724" cy="1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Deleting columns</a:t>
            </a:r>
            <a:endParaRPr sz="3200"/>
          </a:p>
        </p:txBody>
      </p:sp>
      <p:pic>
        <p:nvPicPr>
          <p:cNvPr id="525" name="Google Shape;525;p77" title="cleaning_5_units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7" title="cleaning_5_units.png"/>
          <p:cNvPicPr preferRelativeResize="0"/>
          <p:nvPr/>
        </p:nvPicPr>
        <p:blipFill rotWithShape="1">
          <a:blip r:embed="rId3">
            <a:alphaModFix/>
          </a:blip>
          <a:srcRect b="0" l="69657" r="0" t="0"/>
          <a:stretch/>
        </p:blipFill>
        <p:spPr>
          <a:xfrm>
            <a:off x="5877824" y="1994250"/>
            <a:ext cx="2015551" cy="1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7" title="cleaning_5_units.png"/>
          <p:cNvPicPr preferRelativeResize="0"/>
          <p:nvPr/>
        </p:nvPicPr>
        <p:blipFill rotWithShape="1">
          <a:blip r:embed="rId3">
            <a:alphaModFix/>
          </a:blip>
          <a:srcRect b="0" l="0" r="47989" t="0"/>
          <a:stretch/>
        </p:blipFill>
        <p:spPr>
          <a:xfrm>
            <a:off x="1250650" y="1994250"/>
            <a:ext cx="3454876" cy="1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Imputing value</a:t>
            </a:r>
            <a:endParaRPr sz="3200"/>
          </a:p>
        </p:txBody>
      </p:sp>
      <p:pic>
        <p:nvPicPr>
          <p:cNvPr id="533" name="Google Shape;533;p78" title="cleaning_5_uni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8"/>
          <p:cNvSpPr/>
          <p:nvPr/>
        </p:nvSpPr>
        <p:spPr>
          <a:xfrm>
            <a:off x="5250650" y="3303400"/>
            <a:ext cx="700500" cy="408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9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41" name="Google Shape;541;p79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0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48" name="Google Shape;548;p80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0"/>
          <p:cNvSpPr/>
          <p:nvPr/>
        </p:nvSpPr>
        <p:spPr>
          <a:xfrm>
            <a:off x="5185450" y="2346525"/>
            <a:ext cx="447000" cy="7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0"/>
          <p:cNvSpPr/>
          <p:nvPr/>
        </p:nvSpPr>
        <p:spPr>
          <a:xfrm>
            <a:off x="5187450" y="3443650"/>
            <a:ext cx="4581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1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4">
            <a:alphaModFix/>
          </a:blip>
          <a:srcRect b="0" l="179" r="169" t="0"/>
          <a:stretch/>
        </p:blipFill>
        <p:spPr>
          <a:xfrm>
            <a:off x="1819888" y="2051250"/>
            <a:ext cx="5504213" cy="16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SQL</a:t>
            </a:r>
            <a:endParaRPr sz="3200"/>
          </a:p>
        </p:txBody>
      </p:sp>
      <p:pic>
        <p:nvPicPr>
          <p:cNvPr id="93" name="Google Shape;93;p19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4700"/>
            <a:ext cx="2509050" cy="25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title="reading_sq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00" y="2652445"/>
            <a:ext cx="5281124" cy="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2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Median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65" name="Google Shape;565;p82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2"/>
          <p:cNvSpPr/>
          <p:nvPr/>
        </p:nvSpPr>
        <p:spPr>
          <a:xfrm>
            <a:off x="5185450" y="2346525"/>
            <a:ext cx="447000" cy="7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2"/>
          <p:cNvSpPr/>
          <p:nvPr/>
        </p:nvSpPr>
        <p:spPr>
          <a:xfrm>
            <a:off x="5187450" y="3443650"/>
            <a:ext cx="4581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3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Median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74" name="Google Shape;574;p83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3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 vs. Median</a:t>
            </a:r>
            <a:endParaRPr sz="3200"/>
          </a:p>
        </p:txBody>
      </p:sp>
      <p:pic>
        <p:nvPicPr>
          <p:cNvPr id="581" name="Google Shape;581;p84" title="lognormal_d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225" y="2084125"/>
            <a:ext cx="3760984" cy="21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4" title="normal_di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01" y="2084125"/>
            <a:ext cx="3462825" cy="2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sp>
        <p:nvSpPr>
          <p:cNvPr id="588" name="Google Shape;588;p85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89" name="Google Shape;589;p85" title="cleaning_5_units.png"/>
          <p:cNvPicPr preferRelativeResize="0"/>
          <p:nvPr/>
        </p:nvPicPr>
        <p:blipFill rotWithShape="1">
          <a:blip r:embed="rId3">
            <a:alphaModFix/>
          </a:blip>
          <a:srcRect b="0" l="52198" r="29807" t="0"/>
          <a:stretch/>
        </p:blipFill>
        <p:spPr>
          <a:xfrm>
            <a:off x="5381200" y="1793850"/>
            <a:ext cx="1580226" cy="2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5"/>
          <p:cNvSpPr/>
          <p:nvPr/>
        </p:nvSpPr>
        <p:spPr>
          <a:xfrm>
            <a:off x="6146475" y="2271350"/>
            <a:ext cx="732600" cy="125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5"/>
          <p:cNvSpPr/>
          <p:nvPr/>
        </p:nvSpPr>
        <p:spPr>
          <a:xfrm>
            <a:off x="6146475" y="4029800"/>
            <a:ext cx="732600" cy="32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85"/>
          <p:cNvCxnSpPr/>
          <p:nvPr/>
        </p:nvCxnSpPr>
        <p:spPr>
          <a:xfrm rot="10800000">
            <a:off x="2165400" y="2002575"/>
            <a:ext cx="3785700" cy="12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sp>
        <p:nvSpPr>
          <p:cNvPr id="598" name="Google Shape;598;p86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99" name="Google Shape;599;p86" title="cleaning_5_units.png"/>
          <p:cNvPicPr preferRelativeResize="0"/>
          <p:nvPr/>
        </p:nvPicPr>
        <p:blipFill rotWithShape="1">
          <a:blip r:embed="rId3">
            <a:alphaModFix/>
          </a:blip>
          <a:srcRect b="0" l="52198" r="29807" t="0"/>
          <a:stretch/>
        </p:blipFill>
        <p:spPr>
          <a:xfrm>
            <a:off x="5381200" y="1793850"/>
            <a:ext cx="1580226" cy="2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6"/>
          <p:cNvSpPr/>
          <p:nvPr/>
        </p:nvSpPr>
        <p:spPr>
          <a:xfrm>
            <a:off x="6146475" y="2271350"/>
            <a:ext cx="732600" cy="125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86"/>
          <p:cNvSpPr/>
          <p:nvPr/>
        </p:nvSpPr>
        <p:spPr>
          <a:xfrm>
            <a:off x="6146475" y="4029800"/>
            <a:ext cx="732600" cy="32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" name="Google Shape;602;p86"/>
          <p:cNvCxnSpPr/>
          <p:nvPr/>
        </p:nvCxnSpPr>
        <p:spPr>
          <a:xfrm rot="10800000">
            <a:off x="2206200" y="2466675"/>
            <a:ext cx="3744900" cy="76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pic>
        <p:nvPicPr>
          <p:cNvPr id="608" name="Google Shape;608;p87" title="norm_dist_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4075" y="2367662"/>
            <a:ext cx="11017702" cy="27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7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pic>
        <p:nvPicPr>
          <p:cNvPr id="615" name="Google Shape;615;p88" title="norm_dist_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4075" y="2367662"/>
            <a:ext cx="11017702" cy="27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8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617" name="Google Shape;617;p88"/>
          <p:cNvCxnSpPr/>
          <p:nvPr/>
        </p:nvCxnSpPr>
        <p:spPr>
          <a:xfrm>
            <a:off x="5470850" y="2792375"/>
            <a:ext cx="0" cy="190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88"/>
          <p:cNvSpPr txBox="1"/>
          <p:nvPr/>
        </p:nvSpPr>
        <p:spPr>
          <a:xfrm>
            <a:off x="5112650" y="2294550"/>
            <a:ext cx="716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</a:rPr>
              <a:t>1.1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9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25" name="Google Shape;625;p89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90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32" name="Google Shape;632;p90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90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0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0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0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91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46" name="Google Shape;646;p91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1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91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1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91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91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1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1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1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842150" y="1375575"/>
            <a:ext cx="54597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How to assess data quality</a:t>
            </a:r>
            <a:endParaRPr sz="5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92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62" name="Google Shape;662;p92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2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92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92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2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2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2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2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2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2"/>
          <p:cNvSpPr/>
          <p:nvPr/>
        </p:nvSpPr>
        <p:spPr>
          <a:xfrm>
            <a:off x="1650400" y="4080037"/>
            <a:ext cx="14886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92"/>
          <p:cNvSpPr/>
          <p:nvPr/>
        </p:nvSpPr>
        <p:spPr>
          <a:xfrm>
            <a:off x="4842900" y="4078438"/>
            <a:ext cx="14577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2"/>
          <p:cNvSpPr/>
          <p:nvPr/>
        </p:nvSpPr>
        <p:spPr>
          <a:xfrm>
            <a:off x="6415525" y="4080038"/>
            <a:ext cx="10914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2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675" name="Google Shape;675;p92"/>
          <p:cNvSpPr txBox="1"/>
          <p:nvPr/>
        </p:nvSpPr>
        <p:spPr>
          <a:xfrm>
            <a:off x="4842900" y="1239975"/>
            <a:ext cx="272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0000"/>
                </a:solidFill>
              </a:rPr>
              <a:t>features for prediction</a:t>
            </a: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93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82" name="Google Shape;682;p93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3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93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3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93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3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3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3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93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3"/>
          <p:cNvSpPr/>
          <p:nvPr/>
        </p:nvSpPr>
        <p:spPr>
          <a:xfrm>
            <a:off x="1650400" y="4080037"/>
            <a:ext cx="14886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3"/>
          <p:cNvSpPr/>
          <p:nvPr/>
        </p:nvSpPr>
        <p:spPr>
          <a:xfrm>
            <a:off x="3231800" y="4080025"/>
            <a:ext cx="1518300" cy="333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3"/>
          <p:cNvSpPr/>
          <p:nvPr/>
        </p:nvSpPr>
        <p:spPr>
          <a:xfrm>
            <a:off x="4842900" y="4078438"/>
            <a:ext cx="14577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93"/>
          <p:cNvSpPr/>
          <p:nvPr/>
        </p:nvSpPr>
        <p:spPr>
          <a:xfrm>
            <a:off x="6415525" y="4080038"/>
            <a:ext cx="10914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3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696" name="Google Shape;696;p93"/>
          <p:cNvSpPr txBox="1"/>
          <p:nvPr/>
        </p:nvSpPr>
        <p:spPr>
          <a:xfrm>
            <a:off x="4842900" y="1239975"/>
            <a:ext cx="272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0000"/>
                </a:solidFill>
              </a:rPr>
              <a:t>features for prediction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3C47D"/>
                </a:solidFill>
              </a:rPr>
              <a:t>missing values</a:t>
            </a: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02" name="Google Shape;702;p94" title="linear_regression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08" name="Google Shape;70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14" name="Google Shape;71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20" name="Google Shape;72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26" name="Google Shape;726;p98" title="cleaning_9_linear_reg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0" y="2263475"/>
            <a:ext cx="8004900" cy="2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8"/>
          <p:cNvSpPr/>
          <p:nvPr/>
        </p:nvSpPr>
        <p:spPr>
          <a:xfrm>
            <a:off x="5430075" y="3866975"/>
            <a:ext cx="798000" cy="423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Flags</a:t>
            </a:r>
            <a:endParaRPr sz="3200"/>
          </a:p>
        </p:txBody>
      </p:sp>
      <p:pic>
        <p:nvPicPr>
          <p:cNvPr id="733" name="Google Shape;733;p99" title="cleaning_10_fl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" y="1880850"/>
            <a:ext cx="8143299" cy="2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References</a:t>
            </a:r>
            <a:endParaRPr sz="3200"/>
          </a:p>
        </p:txBody>
      </p:sp>
      <p:sp>
        <p:nvSpPr>
          <p:cNvPr id="739" name="Google Shape;739;p100"/>
          <p:cNvSpPr txBox="1"/>
          <p:nvPr/>
        </p:nvSpPr>
        <p:spPr>
          <a:xfrm>
            <a:off x="493425" y="1547525"/>
            <a:ext cx="81564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https://towardsdatascience.com/the-ultimate-guide-to-data-cleaning-3969843991d4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https://towardsdatascience.com/an-extensive-guide-to-exploratory-data-analysis-ddd99a03199e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https://account.datascience.codata.org/index.php/up-j-dsj/article/view/dsj-2015-002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https://www.sbctc.edu/resources/documents/colleges-staff/commissions-councils/dgc/data-quality-deminsions.pdf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pl" sz="1200">
                <a:solidFill>
                  <a:schemeClr val="dk2"/>
                </a:solidFill>
              </a:rPr>
              <a:t>https://data.cityofnewyork.us/Health/Emergency-Department-Visits-and-Admissions-for-Inf/2nwg-uqyg/about_data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How to assess data quality</a:t>
            </a:r>
            <a:endParaRPr sz="3200"/>
          </a:p>
        </p:txBody>
      </p:sp>
      <p:pic>
        <p:nvPicPr>
          <p:cNvPr id="105" name="Google Shape;105;p21" title="data_quality_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" y="1550400"/>
            <a:ext cx="9011575" cy="28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